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7.svg" ContentType="image/svg+xml"/>
  <Override PartName="/ppt/media/image3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309" r:id="rId3"/>
    <p:sldId id="259" r:id="rId5"/>
    <p:sldId id="260" r:id="rId6"/>
    <p:sldId id="292" r:id="rId7"/>
    <p:sldId id="261" r:id="rId8"/>
    <p:sldId id="262" r:id="rId9"/>
    <p:sldId id="264" r:id="rId10"/>
    <p:sldId id="267" r:id="rId11"/>
    <p:sldId id="265" r:id="rId12"/>
    <p:sldId id="268" r:id="rId13"/>
    <p:sldId id="271" r:id="rId14"/>
    <p:sldId id="279" r:id="rId15"/>
    <p:sldId id="336" r:id="rId16"/>
    <p:sldId id="274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474"/>
    <a:srgbClr val="608878"/>
    <a:srgbClr val="5B8173"/>
    <a:srgbClr val="FFFFFF"/>
    <a:srgbClr val="55796D"/>
    <a:srgbClr val="8B9F35"/>
    <a:srgbClr val="56796D"/>
    <a:srgbClr val="32534D"/>
    <a:srgbClr val="D9DDD6"/>
    <a:srgbClr val="678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6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14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62505" y="3310255"/>
            <a:ext cx="6789600" cy="3117029"/>
          </a:xfrm>
          <a:prstGeom prst="rect">
            <a:avLst/>
          </a:prstGeom>
        </p:spPr>
      </p:pic>
      <p:pic>
        <p:nvPicPr>
          <p:cNvPr id="10" name="图片 9" descr="建筑_画板 1 副本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17670" y="3757930"/>
            <a:ext cx="7974000" cy="2669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 副本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13395" y="2303145"/>
            <a:ext cx="4525200" cy="4258253"/>
          </a:xfrm>
          <a:prstGeom prst="rect">
            <a:avLst/>
          </a:prstGeom>
        </p:spPr>
      </p:pic>
      <p:pic>
        <p:nvPicPr>
          <p:cNvPr id="9" name="图片 8" descr="建筑_画板 1 副本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760095" y="3333750"/>
            <a:ext cx="9288000" cy="3109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E8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1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8830" y="5560060"/>
            <a:ext cx="13790295" cy="141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1.xml"/><Relationship Id="rId6" Type="http://schemas.openxmlformats.org/officeDocument/2006/relationships/image" Target="../media/image10.png"/><Relationship Id="rId5" Type="http://schemas.openxmlformats.org/officeDocument/2006/relationships/tags" Target="../tags/tag70.xml"/><Relationship Id="rId4" Type="http://schemas.openxmlformats.org/officeDocument/2006/relationships/image" Target="../media/image9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image" Target="../media/image13.png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70.xml"/><Relationship Id="rId15" Type="http://schemas.openxmlformats.org/officeDocument/2006/relationships/image" Target="../media/image10.png"/><Relationship Id="rId14" Type="http://schemas.openxmlformats.org/officeDocument/2006/relationships/tags" Target="../tags/tag169.xml"/><Relationship Id="rId13" Type="http://schemas.openxmlformats.org/officeDocument/2006/relationships/image" Target="../media/image9.png"/><Relationship Id="rId12" Type="http://schemas.openxmlformats.org/officeDocument/2006/relationships/tags" Target="../tags/tag168.xml"/><Relationship Id="rId11" Type="http://schemas.openxmlformats.org/officeDocument/2006/relationships/image" Target="../media/image33.png"/><Relationship Id="rId10" Type="http://schemas.openxmlformats.org/officeDocument/2006/relationships/tags" Target="../tags/tag167.xml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image" Target="../media/image13.png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34.jpe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2.xml"/><Relationship Id="rId17" Type="http://schemas.openxmlformats.org/officeDocument/2006/relationships/image" Target="../media/image10.png"/><Relationship Id="rId16" Type="http://schemas.openxmlformats.org/officeDocument/2006/relationships/tags" Target="../tags/tag181.xml"/><Relationship Id="rId15" Type="http://schemas.openxmlformats.org/officeDocument/2006/relationships/image" Target="../media/image9.png"/><Relationship Id="rId14" Type="http://schemas.openxmlformats.org/officeDocument/2006/relationships/tags" Target="../tags/tag180.xml"/><Relationship Id="rId13" Type="http://schemas.openxmlformats.org/officeDocument/2006/relationships/image" Target="../media/image33.png"/><Relationship Id="rId12" Type="http://schemas.openxmlformats.org/officeDocument/2006/relationships/tags" Target="../tags/tag179.xml"/><Relationship Id="rId11" Type="http://schemas.openxmlformats.org/officeDocument/2006/relationships/image" Target="../media/image35.jpeg"/><Relationship Id="rId10" Type="http://schemas.openxmlformats.org/officeDocument/2006/relationships/tags" Target="../tags/tag178.xml"/><Relationship Id="rId1" Type="http://schemas.openxmlformats.org/officeDocument/2006/relationships/tags" Target="../tags/tag17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202.xml"/><Relationship Id="rId25" Type="http://schemas.openxmlformats.org/officeDocument/2006/relationships/tags" Target="../tags/tag201.xml"/><Relationship Id="rId24" Type="http://schemas.openxmlformats.org/officeDocument/2006/relationships/tags" Target="../tags/tag200.xml"/><Relationship Id="rId23" Type="http://schemas.openxmlformats.org/officeDocument/2006/relationships/image" Target="../media/image15.png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image" Target="../media/image16.png"/><Relationship Id="rId2" Type="http://schemas.openxmlformats.org/officeDocument/2006/relationships/tags" Target="../tags/tag184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image" Target="../media/image39.svg"/><Relationship Id="rId16" Type="http://schemas.openxmlformats.org/officeDocument/2006/relationships/image" Target="../media/image38.png"/><Relationship Id="rId15" Type="http://schemas.openxmlformats.org/officeDocument/2006/relationships/tags" Target="../tags/tag195.xml"/><Relationship Id="rId14" Type="http://schemas.openxmlformats.org/officeDocument/2006/relationships/image" Target="../media/image37.svg"/><Relationship Id="rId13" Type="http://schemas.openxmlformats.org/officeDocument/2006/relationships/image" Target="../media/image36.png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image" Target="../media/image16.png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3.xml"/><Relationship Id="rId5" Type="http://schemas.openxmlformats.org/officeDocument/2006/relationships/image" Target="../media/image33.png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image" Target="../media/image40.jpeg"/><Relationship Id="rId1" Type="http://schemas.openxmlformats.org/officeDocument/2006/relationships/tags" Target="../tags/tag21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image" Target="../media/image13.png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12.jpe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2.xml"/><Relationship Id="rId12" Type="http://schemas.openxmlformats.org/officeDocument/2006/relationships/image" Target="../media/image10.png"/><Relationship Id="rId11" Type="http://schemas.openxmlformats.org/officeDocument/2006/relationships/image" Target="../media/image14.jpeg"/><Relationship Id="rId10" Type="http://schemas.openxmlformats.org/officeDocument/2006/relationships/image" Target="../media/image9.png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image" Target="../media/image16.png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15.png"/><Relationship Id="rId2" Type="http://schemas.openxmlformats.org/officeDocument/2006/relationships/tags" Target="../tags/tag94.xml"/><Relationship Id="rId14" Type="http://schemas.openxmlformats.org/officeDocument/2006/relationships/slideLayout" Target="../slideLayouts/slideLayout9.xml"/><Relationship Id="rId13" Type="http://schemas.openxmlformats.org/officeDocument/2006/relationships/tags" Target="../tags/tag101.xml"/><Relationship Id="rId12" Type="http://schemas.openxmlformats.org/officeDocument/2006/relationships/image" Target="../media/image18.jpeg"/><Relationship Id="rId11" Type="http://schemas.openxmlformats.org/officeDocument/2006/relationships/tags" Target="../tags/tag100.xml"/><Relationship Id="rId10" Type="http://schemas.openxmlformats.org/officeDocument/2006/relationships/image" Target="../media/image17.png"/><Relationship Id="rId1" Type="http://schemas.openxmlformats.org/officeDocument/2006/relationships/tags" Target="../tags/tag9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6.png"/><Relationship Id="rId6" Type="http://schemas.openxmlformats.org/officeDocument/2006/relationships/tags" Target="../tags/tag106.xml"/><Relationship Id="rId5" Type="http://schemas.openxmlformats.org/officeDocument/2006/relationships/image" Target="../media/image19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107.xml"/><Relationship Id="rId10" Type="http://schemas.openxmlformats.org/officeDocument/2006/relationships/image" Target="../media/image22.png"/><Relationship Id="rId1" Type="http://schemas.openxmlformats.org/officeDocument/2006/relationships/tags" Target="../tags/tag10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image" Target="../media/image15.png"/><Relationship Id="rId5" Type="http://schemas.openxmlformats.org/officeDocument/2006/relationships/tags" Target="../tags/tag111.xml"/><Relationship Id="rId4" Type="http://schemas.openxmlformats.org/officeDocument/2006/relationships/image" Target="../media/image16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slideLayout" Target="../slideLayouts/slideLayout9.xml"/><Relationship Id="rId13" Type="http://schemas.openxmlformats.org/officeDocument/2006/relationships/tags" Target="../tags/tag114.xml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tags" Target="../tags/tag10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image" Target="../media/image13.png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4.xml"/><Relationship Id="rId13" Type="http://schemas.openxmlformats.org/officeDocument/2006/relationships/image" Target="../media/image10.png"/><Relationship Id="rId12" Type="http://schemas.openxmlformats.org/officeDocument/2006/relationships/tags" Target="../tags/tag123.xml"/><Relationship Id="rId11" Type="http://schemas.openxmlformats.org/officeDocument/2006/relationships/image" Target="../media/image9.png"/><Relationship Id="rId10" Type="http://schemas.openxmlformats.org/officeDocument/2006/relationships/tags" Target="../tags/tag122.xml"/><Relationship Id="rId1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tags" Target="../tags/tag130.xml"/><Relationship Id="rId7" Type="http://schemas.openxmlformats.org/officeDocument/2006/relationships/image" Target="../media/image28.png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image" Target="../media/image16.png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5" Type="http://schemas.openxmlformats.org/officeDocument/2006/relationships/slideLayout" Target="../slideLayouts/slideLayout9.xml"/><Relationship Id="rId34" Type="http://schemas.openxmlformats.org/officeDocument/2006/relationships/tags" Target="../tags/tag159.xml"/><Relationship Id="rId33" Type="http://schemas.openxmlformats.org/officeDocument/2006/relationships/tags" Target="../tags/tag158.xml"/><Relationship Id="rId32" Type="http://schemas.openxmlformats.org/officeDocument/2006/relationships/tags" Target="../tags/tag157.xml"/><Relationship Id="rId31" Type="http://schemas.openxmlformats.org/officeDocument/2006/relationships/image" Target="../media/image15.png"/><Relationship Id="rId30" Type="http://schemas.openxmlformats.org/officeDocument/2006/relationships/tags" Target="../tags/tag156.xml"/><Relationship Id="rId3" Type="http://schemas.openxmlformats.org/officeDocument/2006/relationships/tags" Target="../tags/tag133.xml"/><Relationship Id="rId29" Type="http://schemas.openxmlformats.org/officeDocument/2006/relationships/tags" Target="../tags/tag155.xml"/><Relationship Id="rId28" Type="http://schemas.openxmlformats.org/officeDocument/2006/relationships/image" Target="../media/image16.png"/><Relationship Id="rId27" Type="http://schemas.openxmlformats.org/officeDocument/2006/relationships/tags" Target="../tags/tag154.xml"/><Relationship Id="rId26" Type="http://schemas.openxmlformats.org/officeDocument/2006/relationships/tags" Target="../tags/tag153.xml"/><Relationship Id="rId25" Type="http://schemas.openxmlformats.org/officeDocument/2006/relationships/tags" Target="../tags/tag152.xml"/><Relationship Id="rId24" Type="http://schemas.openxmlformats.org/officeDocument/2006/relationships/tags" Target="../tags/tag151.xml"/><Relationship Id="rId23" Type="http://schemas.openxmlformats.org/officeDocument/2006/relationships/image" Target="../media/image31.png"/><Relationship Id="rId22" Type="http://schemas.openxmlformats.org/officeDocument/2006/relationships/tags" Target="../tags/tag150.xml"/><Relationship Id="rId21" Type="http://schemas.openxmlformats.org/officeDocument/2006/relationships/image" Target="../media/image30.png"/><Relationship Id="rId20" Type="http://schemas.openxmlformats.org/officeDocument/2006/relationships/tags" Target="../tags/tag149.xml"/><Relationship Id="rId2" Type="http://schemas.openxmlformats.org/officeDocument/2006/relationships/tags" Target="../tags/tag132.xml"/><Relationship Id="rId19" Type="http://schemas.openxmlformats.org/officeDocument/2006/relationships/image" Target="../media/image29.png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96D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85290" y="1924685"/>
            <a:ext cx="8789035" cy="1892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车辆距离检测与警告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结题报告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173345" y="5412105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第四组</a:t>
            </a:r>
            <a:endParaRPr kumimoji="1"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底图-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未标题-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3752"/>
          <p:cNvPicPr>
            <a:picLocks noChangeAspect="1"/>
          </p:cNvPicPr>
          <p:nvPr/>
        </p:nvPicPr>
        <p:blipFill>
          <a:blip r:embed="rId1"/>
          <a:srcRect t="15855"/>
          <a:stretch>
            <a:fillRect/>
          </a:stretch>
        </p:blipFill>
        <p:spPr>
          <a:xfrm>
            <a:off x="0" y="0"/>
            <a:ext cx="1222565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33020" y="-635"/>
            <a:ext cx="1225867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22502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8" name="图片 7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实验展示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WechatIMG37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"/>
          <a:srcRect l="263" t="-9" r="33072" b="9"/>
          <a:stretch>
            <a:fillRect/>
          </a:stretch>
        </p:blipFill>
        <p:spPr>
          <a:xfrm>
            <a:off x="7300599" y="1697363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微信图片_202312261426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 descr="微信图片_202312261426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7300585" y="1697370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5864542" y="2635866"/>
            <a:ext cx="6327459" cy="2325512"/>
            <a:chOff x="5864542" y="2508866"/>
            <a:chExt cx="6327459" cy="2325512"/>
          </a:xfrm>
        </p:grpSpPr>
        <p:sp>
          <p:nvSpPr>
            <p:cNvPr id="2" name="矩形 1"/>
            <p:cNvSpPr/>
            <p:nvPr>
              <p:custDataLst>
                <p:tags r:id="rId4"/>
              </p:custDataLst>
            </p:nvPr>
          </p:nvSpPr>
          <p:spPr>
            <a:xfrm>
              <a:off x="8442037" y="2508866"/>
              <a:ext cx="3749964" cy="368717"/>
            </a:xfrm>
            <a:prstGeom prst="rect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5"/>
              </p:custDataLst>
            </p:nvPr>
          </p:nvSpPr>
          <p:spPr>
            <a:xfrm rot="10800000">
              <a:off x="5864542" y="2689779"/>
              <a:ext cx="2487735" cy="2144599"/>
            </a:xfrm>
            <a:prstGeom prst="triangle">
              <a:avLst/>
            </a:prstGeom>
            <a:noFill/>
            <a:ln w="368300">
              <a:solidFill>
                <a:srgbClr val="8B9F35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2997692"/>
            <a:ext cx="6327457" cy="2333132"/>
            <a:chOff x="0" y="2870692"/>
            <a:chExt cx="6327457" cy="2333132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0" y="4835107"/>
              <a:ext cx="5584031" cy="368717"/>
            </a:xfrm>
            <a:prstGeom prst="rect">
              <a:avLst/>
            </a:prstGeom>
            <a:solidFill>
              <a:srgbClr val="56796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等腰三角形 30"/>
            <p:cNvSpPr/>
            <p:nvPr>
              <p:custDataLst>
                <p:tags r:id="rId8"/>
              </p:custDataLst>
            </p:nvPr>
          </p:nvSpPr>
          <p:spPr>
            <a:xfrm>
              <a:off x="3839722" y="2870692"/>
              <a:ext cx="2487735" cy="2144599"/>
            </a:xfrm>
            <a:prstGeom prst="triangle">
              <a:avLst/>
            </a:prstGeom>
            <a:noFill/>
            <a:ln w="368300">
              <a:solidFill>
                <a:srgbClr val="56796D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838200" y="3429000"/>
            <a:ext cx="2735580" cy="135382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仍然需要在编辑器中启动，普通用户难以操作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后续改进：封装成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endParaRPr lang="zh-CN" altLang="en-US" sz="1200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838200" y="2894879"/>
            <a:ext cx="2735533" cy="4913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spc="300">
                <a:solidFill>
                  <a:srgbClr val="4C6C6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用户不友好</a:t>
            </a:r>
            <a:endParaRPr lang="zh-CN" altLang="en-US" b="1" spc="300">
              <a:solidFill>
                <a:srgbClr val="4C6C6A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8538107" y="3342534"/>
            <a:ext cx="2735533" cy="4913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spc="300">
                <a:solidFill>
                  <a:srgbClr val="8B9F35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需要手动调焦</a:t>
            </a:r>
            <a:endParaRPr lang="zh-CN" altLang="en-US" b="1" spc="300">
              <a:solidFill>
                <a:srgbClr val="8B9F35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7" name="图片 46" descr="32313537313831303b32313537313836363bcbbcbfbc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5985" y="4062730"/>
            <a:ext cx="724535" cy="724535"/>
          </a:xfrm>
          <a:prstGeom prst="rect">
            <a:avLst/>
          </a:prstGeom>
        </p:spPr>
      </p:pic>
      <p:pic>
        <p:nvPicPr>
          <p:cNvPr id="49" name="图片 48" descr="32313537313831303b32313537313836323bd1a7cebb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665" y="3140075"/>
            <a:ext cx="795655" cy="795655"/>
          </a:xfrm>
          <a:prstGeom prst="rect">
            <a:avLst/>
          </a:prstGeom>
        </p:spPr>
      </p:pic>
      <p:sp>
        <p:nvSpPr>
          <p:cNvPr id="50" name="文本框 49"/>
          <p:cNvSpPr txBox="1"/>
          <p:nvPr>
            <p:custDataLst>
              <p:tags r:id="rId18"/>
            </p:custDataLst>
          </p:nvPr>
        </p:nvSpPr>
        <p:spPr>
          <a:xfrm>
            <a:off x="8538107" y="3928110"/>
            <a:ext cx="2735580" cy="1353820"/>
          </a:xfrm>
          <a:prstGeom prst="rect">
            <a:avLst/>
          </a:prstGeom>
          <a:noFill/>
        </p:spPr>
        <p:txBody>
          <a:bodyPr wrap="square" rtlCol="0"/>
          <a:p>
            <a:pPr algn="l">
              <a:lnSpc>
                <a:spcPct val="130000"/>
              </a:lnSpc>
            </a:pPr>
            <a:r>
              <a:rPr lang="zh-CN" altLang="en-US" sz="1200" spc="1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手动调焦操作麻烦</a:t>
            </a:r>
            <a:endParaRPr lang="zh-CN" altLang="en-US" sz="1200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spc="1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后续改进：自动读取设备的各项参数</a:t>
            </a:r>
            <a:endParaRPr lang="zh-CN" altLang="en-US" sz="1200" spc="1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1" name="图片 50" descr="建筑-1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54675"/>
            <a:ext cx="1438142" cy="1438142"/>
            <a:chOff x="16961" y="8142"/>
            <a:chExt cx="2865" cy="2865"/>
          </a:xfrm>
        </p:grpSpPr>
        <p:sp>
          <p:nvSpPr>
            <p:cNvPr id="3" name="椭圆 2"/>
            <p:cNvSpPr/>
            <p:nvPr>
              <p:custDataLst>
                <p:tags r:id="rId21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" name="图片 3" descr="建筑-1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17"/>
          <p:cNvSpPr txBox="1"/>
          <p:nvPr>
            <p:custDataLst>
              <p:tags r:id="rId2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67690" y="5892800"/>
            <a:ext cx="7042785" cy="651510"/>
          </a:xfrm>
          <a:prstGeom prst="rect">
            <a:avLst/>
          </a:prstGeom>
          <a:noFill/>
        </p:spPr>
        <p:txBody>
          <a:bodyPr wrap="square" rtlCol="0"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您的内容请在这里输入，或者复制您的文本后，在此处选择黏贴，并选只保留文字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8" name="图片 17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/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05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1447800" y="31115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参考文献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9565" y="1058545"/>
            <a:ext cx="11465560" cy="194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[1]SHAH H ,SHAH K ,DARJI K , et al.Advanced driver assistance system(ADAS)and machine learning(ML):The dynamic duo revolutionizing the automotive industry[J].</a:t>
            </a:r>
            <a:r>
              <a:rPr lang="zh-CN" altLang="en-US"/>
              <a:t>虚拟现实与智能硬件</a:t>
            </a:r>
            <a:r>
              <a:rPr lang="en-US" altLang="zh-CN"/>
              <a:t>(</a:t>
            </a:r>
            <a:r>
              <a:rPr lang="zh-CN" altLang="en-US"/>
              <a:t>中英文</a:t>
            </a:r>
            <a:r>
              <a:rPr lang="en-US" altLang="zh-CN"/>
              <a:t>),2025,7(03):203-236.</a:t>
            </a:r>
            <a:endParaRPr lang="en-US" altLang="zh-CN"/>
          </a:p>
          <a:p>
            <a:r>
              <a:rPr lang="en-US" altLang="zh-CN"/>
              <a:t>[2]</a:t>
            </a:r>
            <a:r>
              <a:rPr lang="zh-CN" altLang="en-US"/>
              <a:t>郑晶月</a:t>
            </a:r>
            <a:r>
              <a:rPr lang="en-US" altLang="zh-CN"/>
              <a:t>.</a:t>
            </a:r>
            <a:r>
              <a:rPr lang="zh-CN" altLang="en-US"/>
              <a:t>车载毫米波雷达非直视目标检测定位方法</a:t>
            </a:r>
            <a:r>
              <a:rPr lang="en-US" altLang="zh-CN"/>
              <a:t>[D].</a:t>
            </a:r>
            <a:r>
              <a:rPr lang="zh-CN" altLang="en-US"/>
              <a:t>电子科技大</a:t>
            </a:r>
            <a:r>
              <a:rPr lang="zh-CN" altLang="en-US">
                <a:sym typeface="+mn-ea"/>
              </a:rPr>
              <a:t>学</a:t>
            </a:r>
            <a:r>
              <a:rPr lang="en-US" altLang="zh-CN">
                <a:sym typeface="+mn-ea"/>
              </a:rPr>
              <a:t>,2022.DOI:10.27005/d.cnki.gdzku.2022.004031.</a:t>
            </a:r>
            <a:endParaRPr lang="en-US" altLang="zh-CN">
              <a:sym typeface="+mn-ea"/>
            </a:endParaRPr>
          </a:p>
          <a:p>
            <a:r>
              <a:rPr lang="en-US" altLang="zh-CN"/>
              <a:t>[3]</a:t>
            </a:r>
            <a:r>
              <a:rPr lang="zh-CN" altLang="en-US"/>
              <a:t>刘梦超</a:t>
            </a:r>
            <a:r>
              <a:rPr lang="en-US" altLang="zh-CN"/>
              <a:t>.</a:t>
            </a:r>
            <a:r>
              <a:rPr lang="zh-CN" altLang="en-US"/>
              <a:t>基于深度学习的车辆角度检测技术及其应用</a:t>
            </a:r>
            <a:r>
              <a:rPr lang="en-US" altLang="zh-CN"/>
              <a:t>[D].</a:t>
            </a:r>
            <a:r>
              <a:rPr lang="zh-CN" altLang="en-US"/>
              <a:t>河南理工</a:t>
            </a:r>
            <a:r>
              <a:rPr lang="zh-CN" altLang="en-US"/>
              <a:t>大学</a:t>
            </a:r>
            <a:r>
              <a:rPr lang="en-US" altLang="zh-CN"/>
              <a:t>,2021.DOI:10.27116/d.cnki.gjzgc.2021.000720.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82270" y="5324475"/>
            <a:ext cx="8858250" cy="967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代码仓库：</a:t>
            </a:r>
            <a:r>
              <a:rPr lang="en-US" altLang="zh-CN"/>
              <a:t>https://github.com/zhuangyifan-666/task1.git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书馆3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7000">
                <a:srgbClr val="8B9F35">
                  <a:alpha val="90000"/>
                </a:srgbClr>
              </a:gs>
              <a:gs pos="67000">
                <a:srgbClr val="8B9F35">
                  <a:alpha val="24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13080" y="3368993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谢谢观看！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8348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35" y="0"/>
            <a:ext cx="12191365" cy="867410"/>
          </a:xfrm>
          <a:prstGeom prst="rect">
            <a:avLst/>
          </a:prstGeom>
          <a:gradFill>
            <a:gsLst>
              <a:gs pos="52000">
                <a:srgbClr val="56796D">
                  <a:alpha val="24000"/>
                </a:srgbClr>
              </a:gs>
              <a:gs pos="0">
                <a:srgbClr val="56796D"/>
              </a:gs>
              <a:gs pos="100000">
                <a:srgbClr val="C5D1B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60705" y="520573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2025.8.9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0705" y="212725"/>
            <a:ext cx="1440000" cy="46137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寻根性办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400050" y="1833218"/>
            <a:ext cx="11391900" cy="460301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2777490" y="1028065"/>
            <a:ext cx="2830195" cy="323850"/>
          </a:xfrm>
          <a:prstGeom prst="parallelogram">
            <a:avLst/>
          </a:prstGeom>
          <a:solidFill>
            <a:srgbClr val="C9D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4045" y="693420"/>
            <a:ext cx="4443095" cy="784225"/>
          </a:xfrm>
          <a:prstGeom prst="rect">
            <a:avLst/>
          </a:prstGeom>
          <a:noFill/>
        </p:spPr>
        <p:txBody>
          <a:bodyPr vert="horz" wrap="square" lIns="0" tIns="0" r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644F4E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3"/>
            </p:custDataLst>
          </p:nvPr>
        </p:nvSpPr>
        <p:spPr>
          <a:xfrm>
            <a:off x="2357616" y="2897759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课题背景与研究意义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1551127" y="2756748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1551127" y="4753202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>
            <a:off x="7159148" y="2756749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7159148" y="4753202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5367" y="1524140"/>
            <a:ext cx="3924000" cy="69666"/>
            <a:chOff x="1033182" y="2076634"/>
            <a:chExt cx="2593149" cy="69666"/>
          </a:xfrm>
        </p:grpSpPr>
        <p:sp>
          <p:nvSpPr>
            <p:cNvPr id="36" name="矩形 35"/>
            <p:cNvSpPr/>
            <p:nvPr/>
          </p:nvSpPr>
          <p:spPr>
            <a:xfrm>
              <a:off x="1033182" y="2076634"/>
              <a:ext cx="1274589" cy="69666"/>
            </a:xfrm>
            <a:prstGeom prst="rect">
              <a:avLst/>
            </a:prstGeom>
            <a:solidFill>
              <a:srgbClr val="C9D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51742" y="2076634"/>
              <a:ext cx="1274589" cy="69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68" name="文本框 20"/>
          <p:cNvSpPr txBox="1"/>
          <p:nvPr>
            <p:custDataLst>
              <p:tags r:id="rId8"/>
            </p:custDataLst>
          </p:nvPr>
        </p:nvSpPr>
        <p:spPr>
          <a:xfrm flipH="1">
            <a:off x="153606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>
            <p:custDataLst>
              <p:tags r:id="rId9"/>
            </p:custDataLst>
          </p:nvPr>
        </p:nvSpPr>
        <p:spPr>
          <a:xfrm flipH="1">
            <a:off x="713422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>
            <p:custDataLst>
              <p:tags r:id="rId10"/>
            </p:custDataLst>
          </p:nvPr>
        </p:nvSpPr>
        <p:spPr>
          <a:xfrm flipH="1">
            <a:off x="153225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>
            <p:custDataLst>
              <p:tags r:id="rId11"/>
            </p:custDataLst>
          </p:nvPr>
        </p:nvSpPr>
        <p:spPr>
          <a:xfrm flipH="1">
            <a:off x="713422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8087221" y="2897759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方法与实现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2461121" y="4929124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8087221" y="4929124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WechatIMG37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33020" y="0"/>
            <a:ext cx="1223581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674495" y="2688590"/>
            <a:ext cx="3421380" cy="10039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no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课题背景与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研究意义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 descr="底图-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文科组团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295515" y="1640840"/>
            <a:ext cx="3580130" cy="3580130"/>
          </a:xfrm>
          <a:prstGeom prst="rect">
            <a:avLst/>
          </a:prstGeom>
        </p:spPr>
      </p:pic>
      <p:pic>
        <p:nvPicPr>
          <p:cNvPr id="4" name="图片 3" descr="未标题-2_画板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/>
            <p:cNvSpPr/>
            <p:nvPr>
              <p:custDataLst>
                <p:tags r:id="rId1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5" name="图片 24" descr="建筑-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59" name="椭圆 58"/>
          <p:cNvSpPr/>
          <p:nvPr>
            <p:custDataLst>
              <p:tags r:id="rId4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8" name="图片 17" descr="建筑-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/>
          <p:cNvSpPr txBox="1"/>
          <p:nvPr>
            <p:custDataLst>
              <p:tags r:id="rId8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课题背景与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研究意义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100" y="1524000"/>
            <a:ext cx="7097395" cy="4693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1.1 </a:t>
            </a:r>
            <a:r>
              <a:rPr lang="zh-CN" altLang="en-US" b="1"/>
              <a:t>研究背景</a:t>
            </a:r>
            <a:endParaRPr lang="zh-CN" altLang="en-US" b="1"/>
          </a:p>
          <a:p>
            <a:pPr indent="457200"/>
            <a:r>
              <a:rPr lang="zh-CN" altLang="en-US"/>
              <a:t>随着人工智能和计算机视觉技术的快速发展</a:t>
            </a:r>
            <a:r>
              <a:rPr lang="en-US" altLang="zh-CN" baseline="30000"/>
              <a:t>[1]</a:t>
            </a:r>
            <a:r>
              <a:rPr lang="zh-CN" altLang="en-US"/>
              <a:t>，自动驾驶与智能辅助驾驶系统（</a:t>
            </a:r>
            <a:r>
              <a:rPr lang="en-US" altLang="zh-CN"/>
              <a:t>ADAS</a:t>
            </a:r>
            <a:r>
              <a:rPr lang="zh-CN" altLang="en-US"/>
              <a:t>）正在逐渐普及，成为未来交通的重要发展方向。前车距离检测与预警系统是</a:t>
            </a:r>
            <a:r>
              <a:rPr lang="en-US" altLang="zh-CN"/>
              <a:t> ADAS </a:t>
            </a:r>
            <a:r>
              <a:rPr lang="zh-CN" altLang="en-US"/>
              <a:t>中最基础也是最关键的功能之一，可有效降低追尾事故的发生概率，提高道路交通安全。</a:t>
            </a:r>
            <a:endParaRPr lang="zh-CN" altLang="en-US"/>
          </a:p>
          <a:p>
            <a:endParaRPr lang="en-US" altLang="zh-CN"/>
          </a:p>
          <a:p>
            <a:pPr indent="457200"/>
            <a:r>
              <a:rPr lang="zh-CN" altLang="en-US"/>
              <a:t>传统的前车距离检测主要依赖于雷达（如毫米波雷达）或激光雷达（</a:t>
            </a:r>
            <a:r>
              <a:rPr lang="en-US" altLang="zh-CN"/>
              <a:t>LiDAR</a:t>
            </a:r>
            <a:r>
              <a:rPr lang="zh-CN" altLang="en-US"/>
              <a:t>）</a:t>
            </a:r>
            <a:r>
              <a:rPr lang="en-US" altLang="zh-CN" baseline="30000"/>
              <a:t>[2]</a:t>
            </a:r>
            <a:r>
              <a:rPr lang="zh-CN" altLang="en-US"/>
              <a:t>，这些设备虽然精度高，但成本昂贵、对安装位置和环境光要求高。而随着深度学习的发展，基于图像的前车检测与距离估算成为一种更为经济、高效、易部署的替代方案</a:t>
            </a:r>
            <a:r>
              <a:rPr lang="en-US" altLang="zh-CN" baseline="30000"/>
              <a:t>[3]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1155" y="1507490"/>
            <a:ext cx="3456305" cy="2383790"/>
          </a:xfrm>
          <a:prstGeom prst="rect">
            <a:avLst/>
          </a:prstGeom>
        </p:spPr>
      </p:pic>
      <p:pic>
        <p:nvPicPr>
          <p:cNvPr id="16" name="图片 15" descr="微信图片_2023122614265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t="28240" b="5976"/>
          <a:stretch>
            <a:fillRect/>
          </a:stretch>
        </p:blipFill>
        <p:spPr>
          <a:xfrm>
            <a:off x="0" y="4399915"/>
            <a:ext cx="12192000" cy="26492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916545" y="3961765"/>
            <a:ext cx="4079875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  <a:effectLst/>
              </a:rPr>
              <a:t>图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effectLst/>
              </a:rPr>
              <a:t>1.1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effectLst/>
              </a:rPr>
              <a:t>某品牌倒车雷达（图源：淘宝）</a:t>
            </a:r>
            <a:endParaRPr lang="zh-CN" altLang="en-US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课题背景与研究意义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3" name="图片 32" descr="建筑-0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26700" y="5992495"/>
            <a:ext cx="1618615" cy="621665"/>
          </a:xfrm>
          <a:prstGeom prst="rect">
            <a:avLst/>
          </a:prstGeom>
        </p:spPr>
      </p:pic>
      <p:pic>
        <p:nvPicPr>
          <p:cNvPr id="2" name="图片 1" descr="建筑-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870" y="1109345"/>
            <a:ext cx="5358130" cy="3794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1.2 </a:t>
            </a:r>
            <a:r>
              <a:rPr lang="zh-CN" altLang="en-US" b="1"/>
              <a:t>项目背景</a:t>
            </a:r>
            <a:endParaRPr lang="zh-CN" altLang="en-US" b="1"/>
          </a:p>
          <a:p>
            <a:pPr indent="457200"/>
            <a:r>
              <a:rPr lang="zh-CN" altLang="en-US"/>
              <a:t>本项目基于</a:t>
            </a:r>
            <a:r>
              <a:rPr lang="en-US" altLang="zh-CN"/>
              <a:t> YOLOv10 </a:t>
            </a:r>
            <a:r>
              <a:rPr lang="zh-CN" altLang="en-US"/>
              <a:t>目标检测模型，结合简单的单目三角测距方法，实现前车的实时检测与距离估算。当检测到前车距离过近时，系统会发出报警提示，以模拟实际的辅助驾驶警告系统。</a:t>
            </a:r>
            <a:endParaRPr lang="zh-CN" altLang="en-US"/>
          </a:p>
          <a:p>
            <a:endParaRPr lang="en-US" altLang="zh-CN"/>
          </a:p>
          <a:p>
            <a:pPr indent="457200"/>
            <a:r>
              <a:rPr lang="zh-CN" altLang="en-US"/>
              <a:t>为了支持模型训练与评估，我们</a:t>
            </a:r>
            <a:r>
              <a:rPr lang="zh-CN" altLang="en-US"/>
              <a:t>的图像标注采用红黑二值图形式，并通过图像处理方法转换为</a:t>
            </a:r>
            <a:r>
              <a:rPr lang="en-US" altLang="zh-CN"/>
              <a:t> YOLO </a:t>
            </a:r>
            <a:r>
              <a:rPr lang="zh-CN" altLang="en-US"/>
              <a:t>所需格式。这一方案为低成本视觉检测系统提供了实践基础。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" y="4095115"/>
            <a:ext cx="4876800" cy="2438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520" y="4095115"/>
            <a:ext cx="4876800" cy="2438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7520" y="1109345"/>
            <a:ext cx="4876800" cy="243840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5835650" y="5139055"/>
            <a:ext cx="849630" cy="350520"/>
          </a:xfrm>
          <a:prstGeom prst="rightArrow">
            <a:avLst/>
          </a:prstGeom>
          <a:solidFill>
            <a:schemeClr val="tx2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8814435" y="3618230"/>
            <a:ext cx="690880" cy="413385"/>
          </a:xfrm>
          <a:prstGeom prst="upArrow">
            <a:avLst/>
          </a:prstGeom>
          <a:solidFill>
            <a:schemeClr val="tx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/>
            <p:cNvSpPr/>
            <p:nvPr>
              <p:custDataLst>
                <p:tags r:id="rId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4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课题背景与研究意义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1945" y="1055370"/>
            <a:ext cx="40640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1.3 </a:t>
            </a:r>
            <a:r>
              <a:rPr lang="zh-CN" altLang="en-US" b="1"/>
              <a:t>研究意义</a:t>
            </a:r>
            <a:endParaRPr lang="zh-CN" altLang="en-US" b="1"/>
          </a:p>
          <a:p>
            <a:r>
              <a:rPr lang="en-US" altLang="zh-CN"/>
              <a:t>-</a:t>
            </a:r>
            <a:r>
              <a:rPr lang="zh-CN" altLang="en-US"/>
              <a:t>工程实践价值</a:t>
            </a:r>
            <a:endParaRPr lang="zh-CN" altLang="en-US"/>
          </a:p>
          <a:p>
            <a:r>
              <a:rPr lang="zh-CN" altLang="en-US"/>
              <a:t>本项目结合了深度学习模型训练、图像标注预处理、目标检测部署与距离估算等多个环节，完整覆盖了一个</a:t>
            </a:r>
            <a:r>
              <a:rPr lang="en-US" altLang="zh-CN"/>
              <a:t> AI </a:t>
            </a:r>
            <a:r>
              <a:rPr lang="zh-CN" altLang="en-US"/>
              <a:t>应用系统的构建过程，具有较强的工程实践价值。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-</a:t>
            </a:r>
            <a:r>
              <a:rPr lang="zh-CN" altLang="en-US"/>
              <a:t>技术探索意义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 YOLOv10 </a:t>
            </a:r>
            <a:r>
              <a:rPr lang="zh-CN" altLang="en-US"/>
              <a:t>等最新模型对自定义标注图进行训练，是一次对目标检测与图像语义转换的探索实践；同时，基于单目图像的三角测距方法，也是轻量化智能检测系统的重要研究方向。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-</a:t>
            </a:r>
            <a:r>
              <a:rPr lang="zh-CN" altLang="en-US"/>
              <a:t>安全意义</a:t>
            </a:r>
            <a:endParaRPr lang="zh-CN" altLang="en-US"/>
          </a:p>
          <a:p>
            <a:r>
              <a:rPr lang="zh-CN" altLang="en-US"/>
              <a:t>项目所关注的前车距离预警问题，切中了当前交通安全的核心需求，有望应用于行车记录仪、智能辅助驾驶、校园机器人、仓储运输等场景。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085" y="1153160"/>
            <a:ext cx="3136265" cy="2928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7795" y="3296285"/>
            <a:ext cx="1733550" cy="3345180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11"/>
          <a:stretch>
            <a:fillRect/>
          </a:stretch>
        </p:blipFill>
        <p:spPr>
          <a:xfrm>
            <a:off x="9200515" y="1153160"/>
            <a:ext cx="2774950" cy="30378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0745" y="4237355"/>
            <a:ext cx="2959735" cy="223329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268460" y="5013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图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1.3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一些可能的应用场景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大楼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0"/>
            <a:ext cx="1219009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11" name="图片 10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方法与实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北大楼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"/>
          <a:srcRect l="21871" r="21871"/>
          <a:stretch>
            <a:fillRect/>
          </a:stretch>
        </p:blipFill>
        <p:spPr>
          <a:xfrm>
            <a:off x="7300278" y="1628775"/>
            <a:ext cx="3600000" cy="3600000"/>
          </a:xfrm>
          <a:prstGeom prst="rect">
            <a:avLst/>
          </a:prstGeom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方法与实现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860" y="287972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核心文件说明：</a:t>
            </a:r>
            <a:endParaRPr lang="zh-CN" altLang="en-US" b="1"/>
          </a:p>
          <a:p>
            <a:r>
              <a:rPr lang="zh-CN" altLang="en-US"/>
              <a:t>本项目包含三个主要的</a:t>
            </a:r>
            <a:r>
              <a:rPr lang="en-US" altLang="zh-CN"/>
              <a:t>python</a:t>
            </a:r>
            <a:r>
              <a:rPr lang="zh-CN" altLang="en-US"/>
              <a:t>文件，每个文件负责</a:t>
            </a:r>
            <a:r>
              <a:rPr lang="zh-CN" altLang="en-US"/>
              <a:t>系统的不同的功能：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285" y="2469515"/>
            <a:ext cx="5817870" cy="2188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98" name="Shape 2698"/>
          <p:cNvSpPr/>
          <p:nvPr>
            <p:custDataLst>
              <p:tags r:id="rId3"/>
            </p:custDataLst>
          </p:nvPr>
        </p:nvSpPr>
        <p:spPr>
          <a:xfrm>
            <a:off x="636905" y="1917065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4"/>
            </p:custDataLst>
          </p:nvPr>
        </p:nvGrpSpPr>
        <p:grpSpPr>
          <a:xfrm rot="0">
            <a:off x="636905" y="1918970"/>
            <a:ext cx="2364740" cy="845820"/>
            <a:chOff x="2153" y="3864"/>
            <a:chExt cx="3628" cy="1220"/>
          </a:xfrm>
          <a:solidFill>
            <a:srgbClr val="8B9F35"/>
          </a:solidFill>
        </p:grpSpPr>
        <p:sp>
          <p:nvSpPr>
            <p:cNvPr id="2699" name="Shape 2699"/>
            <p:cNvSpPr/>
            <p:nvPr>
              <p:custDataLst>
                <p:tags r:id="rId5"/>
              </p:custDataLst>
            </p:nvPr>
          </p:nvSpPr>
          <p:spPr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6" name="Shape 2706"/>
            <p:cNvSpPr/>
            <p:nvPr>
              <p:custDataLst>
                <p:tags r:id="rId6"/>
              </p:custDataLst>
            </p:nvPr>
          </p:nvSpPr>
          <p:spPr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2700" name="Shape 2700"/>
          <p:cNvSpPr/>
          <p:nvPr>
            <p:custDataLst>
              <p:tags r:id="rId7"/>
            </p:custDataLst>
          </p:nvPr>
        </p:nvSpPr>
        <p:spPr>
          <a:xfrm>
            <a:off x="4940300" y="1913255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76200">
            <a:noFill/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7" name="组合 26"/>
          <p:cNvGrpSpPr/>
          <p:nvPr>
            <p:custDataLst>
              <p:tags r:id="rId8"/>
            </p:custDataLst>
          </p:nvPr>
        </p:nvGrpSpPr>
        <p:grpSpPr>
          <a:xfrm rot="0">
            <a:off x="4940300" y="1915160"/>
            <a:ext cx="2333625" cy="845820"/>
            <a:chOff x="5920" y="3864"/>
            <a:chExt cx="3630" cy="1220"/>
          </a:xfrm>
          <a:solidFill>
            <a:srgbClr val="56796D"/>
          </a:solidFill>
        </p:grpSpPr>
        <p:sp>
          <p:nvSpPr>
            <p:cNvPr id="2701" name="Shape 2701"/>
            <p:cNvSpPr/>
            <p:nvPr>
              <p:custDataLst>
                <p:tags r:id="rId9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7" name="Shape 2707"/>
            <p:cNvSpPr/>
            <p:nvPr>
              <p:custDataLst>
                <p:tags r:id="rId10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2702" name="Shape 2702"/>
          <p:cNvSpPr/>
          <p:nvPr>
            <p:custDataLst>
              <p:tags r:id="rId11"/>
            </p:custDataLst>
          </p:nvPr>
        </p:nvSpPr>
        <p:spPr>
          <a:xfrm>
            <a:off x="9297670" y="191516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>
            <p:custDataLst>
              <p:tags r:id="rId12"/>
            </p:custDataLst>
          </p:nvPr>
        </p:nvGrpSpPr>
        <p:grpSpPr>
          <a:xfrm rot="0">
            <a:off x="9297670" y="1917065"/>
            <a:ext cx="2341245" cy="845820"/>
            <a:chOff x="9688" y="3864"/>
            <a:chExt cx="3628" cy="1220"/>
          </a:xfrm>
          <a:solidFill>
            <a:srgbClr val="ABBB9A"/>
          </a:solidFill>
        </p:grpSpPr>
        <p:sp>
          <p:nvSpPr>
            <p:cNvPr id="2703" name="Shape 2703"/>
            <p:cNvSpPr/>
            <p:nvPr>
              <p:custDataLst>
                <p:tags r:id="rId13"/>
              </p:custDataLst>
            </p:nvPr>
          </p:nvSpPr>
          <p:spPr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8" name="Shape 2708"/>
            <p:cNvSpPr/>
            <p:nvPr>
              <p:custDataLst>
                <p:tags r:id="rId14"/>
              </p:custDataLst>
            </p:nvPr>
          </p:nvSpPr>
          <p:spPr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1" name="TextBox 5"/>
          <p:cNvSpPr txBox="1"/>
          <p:nvPr>
            <p:custDataLst>
              <p:tags r:id="rId15"/>
            </p:custDataLst>
          </p:nvPr>
        </p:nvSpPr>
        <p:spPr>
          <a:xfrm>
            <a:off x="767080" y="302704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60000"/>
          </a:bodyPr>
          <a:p>
            <a:pPr lvl="0" algn="ctr">
              <a:buClrTx/>
              <a:buSzTx/>
              <a:buFontTx/>
            </a:pPr>
            <a:r>
              <a:rPr lang="en-US" altLang="zh-CN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batch-process.py</a:t>
            </a:r>
            <a:endParaRPr lang="en-US" altLang="zh-CN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TextBox 5"/>
          <p:cNvSpPr txBox="1"/>
          <p:nvPr>
            <p:custDataLst>
              <p:tags r:id="rId16"/>
            </p:custDataLst>
          </p:nvPr>
        </p:nvSpPr>
        <p:spPr>
          <a:xfrm>
            <a:off x="5001260" y="3021330"/>
            <a:ext cx="2210435" cy="391160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50000"/>
          </a:bodyPr>
          <a:p>
            <a:pPr lvl="0" algn="ctr">
              <a:buClrTx/>
              <a:buSzTx/>
              <a:buFontTx/>
            </a:pPr>
            <a:r>
              <a:rPr lang="en-US" altLang="zh-CN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callibrate_camera.py</a:t>
            </a:r>
            <a:r>
              <a:rPr lang="zh-CN" altLang="en-US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" name="TextBox 5"/>
          <p:cNvSpPr txBox="1"/>
          <p:nvPr>
            <p:custDataLst>
              <p:tags r:id="rId17"/>
            </p:custDataLst>
          </p:nvPr>
        </p:nvSpPr>
        <p:spPr>
          <a:xfrm>
            <a:off x="9305290" y="3025140"/>
            <a:ext cx="2332990" cy="394970"/>
          </a:xfrm>
          <a:prstGeom prst="rect">
            <a:avLst/>
          </a:prstGeom>
          <a:noFill/>
        </p:spPr>
        <p:txBody>
          <a:bodyPr wrap="square" bIns="0" rtlCol="0" anchor="ctr" anchorCtr="0"/>
          <a:p>
            <a:pPr lvl="0" algn="ctr">
              <a:buClrTx/>
              <a:buSzTx/>
              <a:buFontTx/>
            </a:pPr>
            <a:r>
              <a:rPr lang="en-US" altLang="zh-CN" sz="900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distance_detection.py</a:t>
            </a:r>
            <a:endParaRPr lang="en-US" altLang="zh-CN" sz="900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900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900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核心文件</a:t>
            </a:r>
            <a:r>
              <a:rPr lang="en-US" altLang="zh-CN" sz="900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900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900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图片 17" descr="建筑-0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99275" y="2053590"/>
            <a:ext cx="1440000" cy="555889"/>
          </a:xfrm>
          <a:prstGeom prst="rect">
            <a:avLst/>
          </a:prstGeom>
        </p:spPr>
      </p:pic>
      <p:pic>
        <p:nvPicPr>
          <p:cNvPr id="20" name="图片 19" descr="建筑-0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387113" y="2049780"/>
            <a:ext cx="1440000" cy="555889"/>
          </a:xfrm>
          <a:prstGeom prst="rect">
            <a:avLst/>
          </a:prstGeom>
        </p:spPr>
      </p:pic>
      <p:pic>
        <p:nvPicPr>
          <p:cNvPr id="21" name="图片 20" descr="建筑-0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748293" y="2051685"/>
            <a:ext cx="1440000" cy="555889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24"/>
            </p:custDataLst>
          </p:nvPr>
        </p:nvSpPr>
        <p:spPr>
          <a:xfrm>
            <a:off x="777240" y="3620770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批量处理指定目录中的图像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应用相同的距离检测算法到所有图像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将处理结果保存到输出目录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25"/>
            </p:custDataLst>
          </p:nvPr>
        </p:nvSpPr>
        <p:spPr>
          <a:xfrm>
            <a:off x="5028565" y="3616960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允许用户在图像中选择已知尺寸和距离的物体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计算摄像机的焦距参数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保存校准数据供距离检测使用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6"/>
            </p:custDataLst>
          </p:nvPr>
        </p:nvSpPr>
        <p:spPr>
          <a:xfrm>
            <a:off x="9448165" y="345122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YOLOv10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模型检测图像或视频流中的物体（车辆、行人等）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计算检测到的物体与摄像机之间的距离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根据距离阈值提供视觉警告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支持实时视频处理和单张图像处理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1" name="图片 40" descr="建筑-1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/>
            <p:cNvSpPr/>
            <p:nvPr>
              <p:custDataLst>
                <p:tags r:id="rId29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/>
          <p:cNvSpPr txBox="1"/>
          <p:nvPr>
            <p:custDataLst>
              <p:tags r:id="rId32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3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3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34.xml><?xml version="1.0" encoding="utf-8"?>
<p:tagLst xmlns:p="http://schemas.openxmlformats.org/presentationml/2006/main">
  <p:tag name="KSO_WM_DIAGRAM_VIRTUALLY_FRAME" val="{&quot;height&quot;:299.55,&quot;left&quot;:50.15,&quot;top&quot;:150.65,&quot;width&quot;:866.3}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38.xml><?xml version="1.0" encoding="utf-8"?>
<p:tagLst xmlns:p="http://schemas.openxmlformats.org/presentationml/2006/main">
  <p:tag name="KSO_WM_DIAGRAM_VIRTUALLY_FRAME" val="{&quot;height&quot;:299.55,&quot;left&quot;:50.15,&quot;top&quot;:150.65,&quot;width&quot;:866.3}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42.xml><?xml version="1.0" encoding="utf-8"?>
<p:tagLst xmlns:p="http://schemas.openxmlformats.org/presentationml/2006/main">
  <p:tag name="KSO_WM_DIAGRAM_VIRTUALLY_FRAME" val="{&quot;height&quot;:299.55,&quot;left&quot;:50.15,&quot;top&quot;:150.65,&quot;width&quot;:866.3}"/>
</p:tagLst>
</file>

<file path=ppt/tags/tag143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DIAGRAM_VIRTUALLY_FRAME" val="{&quot;height&quot;:299.55,&quot;left&quot;:50.15,&quot;top&quot;:150.65,&quot;width&quot;:866.3}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55,&quot;left&quot;:50.15,&quot;top&quot;:150.65,&quot;width&quot;:866.3}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55,&quot;left&quot;:50.15,&quot;top&quot;:150.65,&quot;width&quot;:866.3}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55,&quot;left&quot;:50.15,&quot;top&quot;:150.65,&quot;width&quot;:866.3}"/>
</p:tagLst>
</file>

<file path=ppt/tags/tag148.xml><?xml version="1.0" encoding="utf-8"?>
<p:tagLst xmlns:p="http://schemas.openxmlformats.org/presentationml/2006/main">
  <p:tag name="KSO_WM_DIAGRAM_VIRTUALLY_FRAME" val="{&quot;height&quot;:299.55,&quot;left&quot;:50.15,&quot;top&quot;:150.65,&quot;width&quot;:866.3}"/>
</p:tagLst>
</file>

<file path=ppt/tags/tag149.xml><?xml version="1.0" encoding="utf-8"?>
<p:tagLst xmlns:p="http://schemas.openxmlformats.org/presentationml/2006/main">
  <p:tag name="KSO_WM_DIAGRAM_VIRTUALLY_FRAME" val="{&quot;height&quot;:299.55,&quot;left&quot;:50.15,&quot;top&quot;:150.65,&quot;width&quot;:866.3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299.55,&quot;left&quot;:50.15,&quot;top&quot;:150.65,&quot;width&quot;:866.3}"/>
</p:tagLst>
</file>

<file path=ppt/tags/tag151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55,&quot;left&quot;:50.15,&quot;top&quot;:150.65,&quot;width&quot;:866.3}"/>
</p:tagLst>
</file>

<file path=ppt/tags/tag152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55,&quot;left&quot;:50.15,&quot;top&quot;:150.65,&quot;width&quot;:866.3}"/>
</p:tagLst>
</file>

<file path=ppt/tags/tag153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55,&quot;left&quot;:50.15,&quot;top&quot;:150.65,&quot;width&quot;:866.3}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i"/>
  <p:tag name="KSO_WM_UNIT_INDEX" val="1"/>
  <p:tag name="KSO_WM_UNIT_ID" val="diagram20189831_2*i*1"/>
  <p:tag name="KSO_WM_TEMPLATE_CATEGORY" val="diagram"/>
  <p:tag name="KSO_WM_TEMPLATE_INDEX" val="20189831"/>
  <p:tag name="KSO_WM_UNIT_LAYERLEVEL" val="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2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"/>
  <p:tag name="KSO_WM_UNIT_ID" val="diagram20189831_2*r_i*1_6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"/>
  <p:tag name="KSO_WM_UNIT_ID" val="diagram20189831_2*r_i*1_5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i"/>
  <p:tag name="KSO_WM_UNIT_INDEX" val="2"/>
  <p:tag name="KSO_WM_UNIT_ID" val="diagram20189831_2*i*2"/>
  <p:tag name="KSO_WM_TEMPLATE_CATEGORY" val="diagram"/>
  <p:tag name="KSO_WM_TEMPLATE_INDEX" val="20189831"/>
  <p:tag name="KSO_WM_UNIT_LAYERLEVEL" val="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2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89831_2*r_i*1_4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3"/>
  <p:tag name="KSO_WM_UNIT_ID" val="diagram20189831_2*r_i*1_3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91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92.xml><?xml version="1.0" encoding="utf-8"?>
<p:tagLst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9831_3*r_t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标题"/>
  <p:tag name="KSO_WM_UNIT_TEXT_FILL_FORE_SCHEMECOLOR_INDEX" val="6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93.xml><?xml version="1.0" encoding="utf-8"?>
<p:tagLst xmlns:p="http://schemas.openxmlformats.org/presentationml/2006/main">
  <p:tag name="KSO_WM_UNIT_NOCLEAR" val="0"/>
  <p:tag name="KSO_WM_UNIT_SHOW_EDIT_AREA_INDICATION" val="0"/>
  <p:tag name="KSO_WM_UNIT_VALUE" val="8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9831_3*r_t*1_2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标题"/>
  <p:tag name="KSO_WM_UNIT_TEXT_FILL_FORE_SCHEMECOLOR_INDEX" val="9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94.xml><?xml version="1.0" encoding="utf-8"?>
<p:tagLst xmlns:p="http://schemas.openxmlformats.org/presentationml/2006/main">
  <p:tag name="KSO_WM_DIAGRAM_VIRTUALLY_FRAME" val="{&quot;height&quot;:212.2014173228347,&quot;left&quot;:0,&quot;top&quot;:207.54850393700787,&quot;width&quot;:960.0000787401575}"/>
</p:tagLst>
</file>

<file path=ppt/tags/tag195.xml><?xml version="1.0" encoding="utf-8"?>
<p:tagLst xmlns:p="http://schemas.openxmlformats.org/presentationml/2006/main">
  <p:tag name="KSO_WM_DIAGRAM_VIRTUALLY_FRAME" val="{&quot;height&quot;:212.2014173228347,&quot;left&quot;:0,&quot;top&quot;:207.54850393700787,&quot;width&quot;:960.0000787401575}"/>
</p:tagLst>
</file>

<file path=ppt/tags/tag196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  <p:tag name="KSO_WM_DIAGRAM_VIRTUALLY_FRAME" val="{&quot;height&quot;:212.2014173228347,&quot;left&quot;:0,&quot;top&quot;:207.54850393700787,&quot;width&quot;:960.0000787401575}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COMMONDATA" val="eyJoZGlkIjoiODQ1N2I4NTdiMjE5NzcxZjdkNzUxMDFmYzZiMjFjN2UifQ=="/>
  <p:tag name="KSO_WPP_MARK_KEY" val="489d9deb-1bb5-47c1-b574-ea765dac7701"/>
  <p:tag name="commondata" val="eyJoZGlkIjoiMTU2ZDc0ZjNmMzdmMDBlNmUzZGQ5ODRkNDBiMjE1Yzk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74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75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76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77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78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79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1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2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3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WPS 演示</Application>
  <PresentationFormat>宽屏</PresentationFormat>
  <Paragraphs>141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优设标题黑</vt:lpstr>
      <vt:lpstr>黑体</vt:lpstr>
      <vt:lpstr>微软雅黑 Light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庄一凡</cp:lastModifiedBy>
  <cp:revision>217</cp:revision>
  <dcterms:created xsi:type="dcterms:W3CDTF">2019-06-19T02:08:00Z</dcterms:created>
  <dcterms:modified xsi:type="dcterms:W3CDTF">2025-08-08T17:00:03Z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2052-12.1.0.22215</vt:lpwstr>
  </property>
  <property fmtid="{D5CDD505-2E9C-101B-9397-08002B2CF9AE}" pid="3" name="ICV">
    <vt:lpwstr>D08010A172564278B031842D0D11B0A9_13</vt:lpwstr>
  </property>
</Properties>
</file>